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3" r:id="rId8"/>
    <p:sldId id="266" r:id="rId9"/>
    <p:sldId id="264" r:id="rId10"/>
    <p:sldId id="265"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k Heykman" initials="PH"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674"/>
  </p:normalViewPr>
  <p:slideViewPr>
    <p:cSldViewPr snapToGrid="0" snapToObjects="1">
      <p:cViewPr varScale="1">
        <p:scale>
          <a:sx n="77" d="100"/>
          <a:sy n="77" d="100"/>
        </p:scale>
        <p:origin x="12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40C3F4-6DF6-D144-904C-3BD325192127}" type="datetimeFigureOut">
              <a:rPr lang="de-DE" smtClean="0"/>
              <a:t>12.11.2017</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A366C1-85E9-DD4E-B2DC-88CB17AD4526}" type="slidenum">
              <a:rPr lang="de-DE" smtClean="0"/>
              <a:t>‹Nr.›</a:t>
            </a:fld>
            <a:endParaRPr lang="de-DE"/>
          </a:p>
        </p:txBody>
      </p:sp>
    </p:spTree>
    <p:extLst>
      <p:ext uri="{BB962C8B-B14F-4D97-AF65-F5344CB8AC3E}">
        <p14:creationId xmlns:p14="http://schemas.microsoft.com/office/powerpoint/2010/main" val="1554057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6A366C1-85E9-DD4E-B2DC-88CB17AD4526}" type="slidenum">
              <a:rPr lang="de-DE" smtClean="0"/>
              <a:t>1</a:t>
            </a:fld>
            <a:endParaRPr lang="de-DE"/>
          </a:p>
        </p:txBody>
      </p:sp>
    </p:spTree>
    <p:extLst>
      <p:ext uri="{BB962C8B-B14F-4D97-AF65-F5344CB8AC3E}">
        <p14:creationId xmlns:p14="http://schemas.microsoft.com/office/powerpoint/2010/main" val="13414640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de-DE" smtClean="0"/>
              <a:t>Mastertitelformat bearbeiten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Master-Untertitelformat bearbeiten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11/12/2017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de-DE" smtClean="0"/>
              <a:t>Mastertitelformat bearbeiten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auf Platzhalter ziehen oder durch Klicken auf Symbol hinzufügen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smtClean="0"/>
              <a:t>11/12/2017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und Beschriftung">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de-DE" smtClean="0"/>
              <a:t>Mastertitelformat bearbeiten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Mastertextformat bearbeiten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11/12/2017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Zitat mit Beschriftung">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de-DE" smtClean="0"/>
              <a:t>Mastertitelformat bearbeiten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Mastertextformat bearbeiten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Mastertextformat bearbeiten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11/12/2017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nskart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de-DE" smtClean="0"/>
              <a:t>Mastertitelformat bearbeiten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Mastertextformat bearbeiten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11/12/2017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de-DE" smtClean="0"/>
              <a:t>Mastertitelformat bearbeiten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3" name="Date Placeholder 2"/>
          <p:cNvSpPr>
            <a:spLocks noGrp="1"/>
          </p:cNvSpPr>
          <p:nvPr>
            <p:ph type="dt" sz="half" idx="10"/>
          </p:nvPr>
        </p:nvSpPr>
        <p:spPr/>
        <p:txBody>
          <a:bodyPr/>
          <a:lstStyle/>
          <a:p>
            <a:fld id="{48A87A34-81AB-432B-8DAE-1953F412C126}" type="datetimeFigureOut">
              <a:rPr lang="en-US" smtClean="0"/>
              <a:t>11/12/2017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de-DE" smtClean="0"/>
              <a:t>Mastertitelformat bearbeiten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auf Platzhalter ziehen oder durch Klicken auf Symbol hinzufügen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auf Platzhalter ziehen oder durch Klicken auf Symbol hinzufügen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auf Platzhalter ziehen oder durch Klicken auf Symbol hinzufügen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3" name="Date Placeholder 2"/>
          <p:cNvSpPr>
            <a:spLocks noGrp="1"/>
          </p:cNvSpPr>
          <p:nvPr>
            <p:ph type="dt" sz="half" idx="10"/>
          </p:nvPr>
        </p:nvSpPr>
        <p:spPr/>
        <p:txBody>
          <a:bodyPr/>
          <a:lstStyle/>
          <a:p>
            <a:fld id="{48A87A34-81AB-432B-8DAE-1953F412C126}" type="datetimeFigureOut">
              <a:rPr lang="en-US" smtClean="0"/>
              <a:t>11/12/2017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de-DE" smtClean="0"/>
              <a:t>Mastertitelformat bearbeiten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11/12/2017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lang="en-US" dirty="0"/>
          </a:p>
        </p:txBody>
      </p:sp>
      <p:sp>
        <p:nvSpPr>
          <p:cNvPr id="3" name="Content Placehold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de-DE" smtClean="0"/>
              <a:t>Mastertitelformat bearbeiten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Mastertextformat bearbeiten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11/12/2017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de-DE" smtClean="0"/>
              <a:t>Mastertitelformat bearbeiten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Content Placeholder 3"/>
          <p:cNvSpPr>
            <a:spLocks noGrp="1"/>
          </p:cNvSpPr>
          <p:nvPr>
            <p:ph sz="half" idx="2"/>
          </p:nvPr>
        </p:nvSpPr>
        <p:spPr>
          <a:xfrm>
            <a:off x="685800" y="3132666"/>
            <a:ext cx="5311775" cy="3086019"/>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Content Placeholder 5"/>
          <p:cNvSpPr>
            <a:spLocks noGrp="1"/>
          </p:cNvSpPr>
          <p:nvPr>
            <p:ph sz="quarter" idx="4"/>
          </p:nvPr>
        </p:nvSpPr>
        <p:spPr>
          <a:xfrm>
            <a:off x="6172200" y="3132666"/>
            <a:ext cx="5334000" cy="3086019"/>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de-DE" smtClean="0"/>
              <a:t>Mastertitelformat bearbeiten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smtClean="0"/>
              <a:t>11/12/2017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de-DE" smtClean="0"/>
              <a:t>Mastertitelformat bearbeiten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auf Platzhalter ziehen oder durch Klicken auf Symbol hinzufügen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smtClean="0"/>
              <a:t>11/12/2017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de-DE" smtClean="0"/>
              <a:t>Mastertitelformat bearbeiten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11/12/2017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b="1" dirty="0" smtClean="0">
                <a:solidFill>
                  <a:srgbClr val="FFC000"/>
                </a:solidFill>
              </a:rPr>
              <a:t>Religionsunterricht Heute ?!?</a:t>
            </a:r>
            <a:endParaRPr lang="de-DE" b="1" dirty="0">
              <a:solidFill>
                <a:srgbClr val="FFC000"/>
              </a:solidFill>
            </a:endParaRPr>
          </a:p>
        </p:txBody>
      </p:sp>
      <p:sp>
        <p:nvSpPr>
          <p:cNvPr id="3" name="Untertitel 2"/>
          <p:cNvSpPr>
            <a:spLocks noGrp="1"/>
          </p:cNvSpPr>
          <p:nvPr>
            <p:ph type="subTitle" idx="1"/>
          </p:nvPr>
        </p:nvSpPr>
        <p:spPr>
          <a:xfrm>
            <a:off x="1371600" y="3632200"/>
            <a:ext cx="9448800" cy="1720636"/>
          </a:xfrm>
        </p:spPr>
        <p:txBody>
          <a:bodyPr>
            <a:normAutofit/>
          </a:bodyPr>
          <a:lstStyle/>
          <a:p>
            <a:endParaRPr lang="de-DE" dirty="0" smtClean="0"/>
          </a:p>
          <a:p>
            <a:r>
              <a:rPr lang="de-DE" b="1" dirty="0" smtClean="0"/>
              <a:t>Die Freiheit zu glauben das Recht zu </a:t>
            </a:r>
            <a:r>
              <a:rPr lang="de-DE" b="1" dirty="0" smtClean="0"/>
              <a:t>wissen-</a:t>
            </a:r>
            <a:endParaRPr lang="de-DE" b="1" dirty="0" smtClean="0"/>
          </a:p>
        </p:txBody>
      </p:sp>
    </p:spTree>
    <p:extLst>
      <p:ext uri="{BB962C8B-B14F-4D97-AF65-F5344CB8AC3E}">
        <p14:creationId xmlns:p14="http://schemas.microsoft.com/office/powerpoint/2010/main" val="1997144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FFC000"/>
                </a:solidFill>
              </a:rPr>
              <a:t>Ziel des RU</a:t>
            </a:r>
            <a:endParaRPr lang="de-DE" b="1" dirty="0">
              <a:solidFill>
                <a:srgbClr val="FFC000"/>
              </a:solidFill>
            </a:endParaRPr>
          </a:p>
        </p:txBody>
      </p:sp>
      <p:sp>
        <p:nvSpPr>
          <p:cNvPr id="3" name="Inhaltsplatzhalter 2"/>
          <p:cNvSpPr>
            <a:spLocks noGrp="1"/>
          </p:cNvSpPr>
          <p:nvPr>
            <p:ph idx="1"/>
          </p:nvPr>
        </p:nvSpPr>
        <p:spPr>
          <a:xfrm>
            <a:off x="685800" y="2445249"/>
            <a:ext cx="10820400" cy="3773436"/>
          </a:xfrm>
        </p:spPr>
        <p:txBody>
          <a:bodyPr>
            <a:normAutofit/>
          </a:bodyPr>
          <a:lstStyle/>
          <a:p>
            <a:pPr algn="just"/>
            <a:r>
              <a:rPr lang="de-AT" sz="3200" b="1" dirty="0">
                <a:solidFill>
                  <a:srgbClr val="FFC000"/>
                </a:solidFill>
              </a:rPr>
              <a:t>Ziel also soll sein, dass alle Kinder teilhaben können, am Wissen und der Praxis von </a:t>
            </a:r>
            <a:r>
              <a:rPr lang="de-AT" sz="3200" b="1" dirty="0" smtClean="0">
                <a:solidFill>
                  <a:srgbClr val="FFC000"/>
                </a:solidFill>
              </a:rPr>
              <a:t>„Christ-Sein“ </a:t>
            </a:r>
            <a:r>
              <a:rPr lang="de-AT" sz="3200" b="1" dirty="0">
                <a:solidFill>
                  <a:srgbClr val="FFC000"/>
                </a:solidFill>
              </a:rPr>
              <a:t>heute</a:t>
            </a:r>
            <a:r>
              <a:rPr lang="de-AT" sz="3200" b="1" dirty="0" smtClean="0">
                <a:solidFill>
                  <a:srgbClr val="FFC000"/>
                </a:solidFill>
              </a:rPr>
              <a:t>.</a:t>
            </a:r>
            <a:endParaRPr lang="de-DE" sz="3200" b="1" dirty="0">
              <a:solidFill>
                <a:srgbClr val="FFC000"/>
              </a:solidFill>
            </a:endParaRPr>
          </a:p>
          <a:p>
            <a:pPr algn="just"/>
            <a:endParaRPr lang="de-DE" sz="3200" b="1" dirty="0">
              <a:solidFill>
                <a:srgbClr val="FFC000"/>
              </a:solidFill>
            </a:endParaRPr>
          </a:p>
          <a:p>
            <a:pPr algn="just"/>
            <a:r>
              <a:rPr lang="de-AT" sz="3200" b="1" dirty="0">
                <a:solidFill>
                  <a:srgbClr val="FFC000"/>
                </a:solidFill>
              </a:rPr>
              <a:t>Der Umgang mit den einzelnen Persönlichkeiten und der Klasse als Ganzes wird </a:t>
            </a:r>
            <a:r>
              <a:rPr lang="de-AT" sz="3200" b="1" dirty="0" smtClean="0">
                <a:solidFill>
                  <a:srgbClr val="FFC000"/>
                </a:solidFill>
              </a:rPr>
              <a:t>den</a:t>
            </a:r>
            <a:r>
              <a:rPr lang="de-AT" sz="3200" b="1" dirty="0" smtClean="0">
                <a:solidFill>
                  <a:srgbClr val="FFC000"/>
                </a:solidFill>
              </a:rPr>
              <a:t> </a:t>
            </a:r>
            <a:r>
              <a:rPr lang="de-AT" sz="3200" b="1" dirty="0">
                <a:solidFill>
                  <a:srgbClr val="FFC000"/>
                </a:solidFill>
              </a:rPr>
              <a:t>gut ausgebildeten </a:t>
            </a:r>
            <a:r>
              <a:rPr lang="de-AT" sz="3200" b="1" dirty="0" smtClean="0">
                <a:solidFill>
                  <a:srgbClr val="FFC000"/>
                </a:solidFill>
              </a:rPr>
              <a:t>Religionslehrerinnen und Religionslehrern </a:t>
            </a:r>
            <a:r>
              <a:rPr lang="de-AT" sz="3200" b="1" dirty="0">
                <a:solidFill>
                  <a:srgbClr val="FFC000"/>
                </a:solidFill>
              </a:rPr>
              <a:t>anvertraut.</a:t>
            </a:r>
            <a:endParaRPr lang="de-DE" sz="3200" b="1" dirty="0">
              <a:solidFill>
                <a:srgbClr val="FFC000"/>
              </a:solidFill>
            </a:endParaRPr>
          </a:p>
        </p:txBody>
      </p:sp>
    </p:spTree>
    <p:extLst>
      <p:ext uri="{BB962C8B-B14F-4D97-AF65-F5344CB8AC3E}">
        <p14:creationId xmlns:p14="http://schemas.microsoft.com/office/powerpoint/2010/main" val="21290202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FFC000"/>
                </a:solidFill>
              </a:rPr>
              <a:t>Anspruch an RU </a:t>
            </a:r>
            <a:r>
              <a:rPr lang="mr-IN" b="1" dirty="0" smtClean="0">
                <a:solidFill>
                  <a:srgbClr val="FFC000"/>
                </a:solidFill>
              </a:rPr>
              <a:t>–</a:t>
            </a:r>
            <a:r>
              <a:rPr lang="de-DE" b="1" dirty="0" smtClean="0">
                <a:solidFill>
                  <a:srgbClr val="FFC000"/>
                </a:solidFill>
              </a:rPr>
              <a:t>Lehrerinnen und Lehrer</a:t>
            </a:r>
            <a:endParaRPr lang="de-DE" b="1" dirty="0">
              <a:solidFill>
                <a:srgbClr val="FFC000"/>
              </a:solidFill>
            </a:endParaRPr>
          </a:p>
        </p:txBody>
      </p:sp>
      <p:sp>
        <p:nvSpPr>
          <p:cNvPr id="3" name="Inhaltsplatzhalter 2"/>
          <p:cNvSpPr>
            <a:spLocks noGrp="1"/>
          </p:cNvSpPr>
          <p:nvPr>
            <p:ph idx="1"/>
          </p:nvPr>
        </p:nvSpPr>
        <p:spPr/>
        <p:txBody>
          <a:bodyPr>
            <a:normAutofit/>
          </a:bodyPr>
          <a:lstStyle/>
          <a:p>
            <a:pPr algn="just"/>
            <a:r>
              <a:rPr lang="de-AT" sz="2800" dirty="0" smtClean="0">
                <a:solidFill>
                  <a:srgbClr val="FFC000"/>
                </a:solidFill>
              </a:rPr>
              <a:t>Als </a:t>
            </a:r>
            <a:r>
              <a:rPr lang="de-AT" sz="2800" b="1" i="1" dirty="0">
                <a:solidFill>
                  <a:srgbClr val="FFFF00"/>
                </a:solidFill>
              </a:rPr>
              <a:t>Wahrnehmende</a:t>
            </a:r>
            <a:r>
              <a:rPr lang="de-AT" sz="2800" dirty="0">
                <a:solidFill>
                  <a:srgbClr val="FFC000"/>
                </a:solidFill>
              </a:rPr>
              <a:t> heben sie Lebenserfahrungen ans Licht und suchen nach Gottes Spuren im Alltag. </a:t>
            </a:r>
            <a:endParaRPr lang="de-AT" sz="2800" dirty="0" smtClean="0">
              <a:solidFill>
                <a:srgbClr val="FFC000"/>
              </a:solidFill>
            </a:endParaRPr>
          </a:p>
          <a:p>
            <a:pPr algn="just"/>
            <a:endParaRPr lang="de-DE" sz="2800" dirty="0">
              <a:solidFill>
                <a:srgbClr val="FFC000"/>
              </a:solidFill>
            </a:endParaRPr>
          </a:p>
          <a:p>
            <a:pPr algn="just"/>
            <a:endParaRPr lang="de-AT" sz="2800" dirty="0" smtClean="0">
              <a:solidFill>
                <a:srgbClr val="FFC000"/>
              </a:solidFill>
            </a:endParaRPr>
          </a:p>
          <a:p>
            <a:pPr algn="just"/>
            <a:r>
              <a:rPr lang="de-AT" sz="2800" dirty="0" smtClean="0">
                <a:solidFill>
                  <a:srgbClr val="FFC000"/>
                </a:solidFill>
              </a:rPr>
              <a:t>Als </a:t>
            </a:r>
            <a:r>
              <a:rPr lang="de-AT" sz="2800" b="1" i="1" dirty="0">
                <a:solidFill>
                  <a:srgbClr val="FFFF00"/>
                </a:solidFill>
              </a:rPr>
              <a:t>Erzählende</a:t>
            </a:r>
            <a:r>
              <a:rPr lang="de-AT" sz="2800" dirty="0">
                <a:solidFill>
                  <a:srgbClr val="FFC000"/>
                </a:solidFill>
              </a:rPr>
              <a:t> überraschen sie mit Gegenerfahrungen, befreienden Geschichten und Erinnerungen, aus denen in der Gegenwart für die Zukunft geschöpft werden kann. </a:t>
            </a:r>
            <a:endParaRPr lang="de-AT" sz="2800" dirty="0" smtClean="0">
              <a:solidFill>
                <a:srgbClr val="FFC000"/>
              </a:solidFill>
            </a:endParaRPr>
          </a:p>
        </p:txBody>
      </p:sp>
    </p:spTree>
    <p:extLst>
      <p:ext uri="{BB962C8B-B14F-4D97-AF65-F5344CB8AC3E}">
        <p14:creationId xmlns:p14="http://schemas.microsoft.com/office/powerpoint/2010/main" val="1676578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FFC000"/>
                </a:solidFill>
              </a:rPr>
              <a:t>Anspruch an </a:t>
            </a:r>
            <a:r>
              <a:rPr lang="de-DE" b="1" dirty="0" smtClean="0">
                <a:solidFill>
                  <a:srgbClr val="FFC000"/>
                </a:solidFill>
              </a:rPr>
              <a:t>RU- Lehrerinnen und Lehrer</a:t>
            </a:r>
            <a:endParaRPr lang="de-DE" b="1" dirty="0">
              <a:solidFill>
                <a:srgbClr val="FFC000"/>
              </a:solidFill>
            </a:endParaRPr>
          </a:p>
        </p:txBody>
      </p:sp>
      <p:sp>
        <p:nvSpPr>
          <p:cNvPr id="3" name="Inhaltsplatzhalter 2"/>
          <p:cNvSpPr>
            <a:spLocks noGrp="1"/>
          </p:cNvSpPr>
          <p:nvPr>
            <p:ph idx="1"/>
          </p:nvPr>
        </p:nvSpPr>
        <p:spPr/>
        <p:txBody>
          <a:bodyPr>
            <a:normAutofit/>
          </a:bodyPr>
          <a:lstStyle/>
          <a:p>
            <a:pPr algn="just"/>
            <a:r>
              <a:rPr lang="de-AT" sz="2600" dirty="0">
                <a:solidFill>
                  <a:srgbClr val="FFC000"/>
                </a:solidFill>
              </a:rPr>
              <a:t>Als </a:t>
            </a:r>
            <a:r>
              <a:rPr lang="de-AT" sz="2600" b="1" i="1" dirty="0" err="1">
                <a:solidFill>
                  <a:srgbClr val="FFFF00"/>
                </a:solidFill>
              </a:rPr>
              <a:t>Seelsorgende</a:t>
            </a:r>
            <a:r>
              <a:rPr lang="de-AT" sz="2600" dirty="0">
                <a:solidFill>
                  <a:srgbClr val="FFC000"/>
                </a:solidFill>
              </a:rPr>
              <a:t> verstehen sie es, Erfahrungen der Heilung, des Trostes, des </a:t>
            </a:r>
            <a:r>
              <a:rPr lang="de-AT" sz="2600" dirty="0" smtClean="0">
                <a:solidFill>
                  <a:srgbClr val="FFC000"/>
                </a:solidFill>
              </a:rPr>
              <a:t>Rathgebers, </a:t>
            </a:r>
            <a:r>
              <a:rPr lang="de-AT" sz="2600" dirty="0">
                <a:solidFill>
                  <a:srgbClr val="FFC000"/>
                </a:solidFill>
              </a:rPr>
              <a:t>der Ermutigung, der Fürsorge und der Ermahnung zu vermitteln. </a:t>
            </a:r>
            <a:endParaRPr lang="de-AT" sz="2600" dirty="0" smtClean="0">
              <a:solidFill>
                <a:srgbClr val="FFC000"/>
              </a:solidFill>
            </a:endParaRPr>
          </a:p>
          <a:p>
            <a:pPr algn="just"/>
            <a:endParaRPr lang="de-AT" sz="2600" dirty="0" smtClean="0">
              <a:solidFill>
                <a:srgbClr val="FFC000"/>
              </a:solidFill>
            </a:endParaRPr>
          </a:p>
          <a:p>
            <a:pPr algn="just"/>
            <a:r>
              <a:rPr lang="de-AT" sz="2600" dirty="0" smtClean="0">
                <a:solidFill>
                  <a:srgbClr val="FFC000"/>
                </a:solidFill>
              </a:rPr>
              <a:t>Religionslehrerinnen </a:t>
            </a:r>
            <a:r>
              <a:rPr lang="de-AT" sz="2600" dirty="0">
                <a:solidFill>
                  <a:srgbClr val="FFC000"/>
                </a:solidFill>
              </a:rPr>
              <a:t>und –</a:t>
            </a:r>
            <a:r>
              <a:rPr lang="de-AT" sz="2600" dirty="0" err="1">
                <a:solidFill>
                  <a:srgbClr val="FFC000"/>
                </a:solidFill>
              </a:rPr>
              <a:t>lehrer</a:t>
            </a:r>
            <a:r>
              <a:rPr lang="de-AT" sz="2600" dirty="0">
                <a:solidFill>
                  <a:srgbClr val="FFC000"/>
                </a:solidFill>
              </a:rPr>
              <a:t>, die eine Idee davon weitergeben wollen, was es heißt, hinaus zu gehen in die Weite des Horizonts und das Leben in Fülle zu suchen, geben nicht nur ein historisches Wissen weiter, sondern sind selbst auf einer Erkundung, bei der es keine letzte Sicherheit gibt</a:t>
            </a:r>
            <a:r>
              <a:rPr lang="de-AT" sz="2600" dirty="0" smtClean="0">
                <a:solidFill>
                  <a:srgbClr val="FFC000"/>
                </a:solidFill>
              </a:rPr>
              <a:t>.</a:t>
            </a:r>
            <a:endParaRPr lang="de-DE" sz="2600" dirty="0">
              <a:solidFill>
                <a:srgbClr val="FFC000"/>
              </a:solidFill>
            </a:endParaRPr>
          </a:p>
          <a:p>
            <a:endParaRPr lang="de-DE" dirty="0"/>
          </a:p>
        </p:txBody>
      </p:sp>
    </p:spTree>
    <p:extLst>
      <p:ext uri="{BB962C8B-B14F-4D97-AF65-F5344CB8AC3E}">
        <p14:creationId xmlns:p14="http://schemas.microsoft.com/office/powerpoint/2010/main" val="1187753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FFFF00"/>
                </a:solidFill>
              </a:rPr>
              <a:t>Vorbemerkungen</a:t>
            </a:r>
            <a:endParaRPr lang="de-DE" b="1" dirty="0">
              <a:solidFill>
                <a:srgbClr val="FFFF00"/>
              </a:solidFill>
            </a:endParaRPr>
          </a:p>
        </p:txBody>
      </p:sp>
      <p:sp>
        <p:nvSpPr>
          <p:cNvPr id="3" name="Inhaltsplatzhalter 2"/>
          <p:cNvSpPr>
            <a:spLocks noGrp="1"/>
          </p:cNvSpPr>
          <p:nvPr>
            <p:ph idx="1"/>
          </p:nvPr>
        </p:nvSpPr>
        <p:spPr/>
        <p:txBody>
          <a:bodyPr>
            <a:normAutofit lnSpcReduction="10000"/>
          </a:bodyPr>
          <a:lstStyle/>
          <a:p>
            <a:pPr algn="just"/>
            <a:r>
              <a:rPr lang="de-AT" sz="2800" dirty="0">
                <a:solidFill>
                  <a:srgbClr val="FFFF00"/>
                </a:solidFill>
              </a:rPr>
              <a:t>Nach der Präambel des Schulunterrichtsgesetzes lautet eines der Bildungs- und Erziehungsziele: „das Gute, Wahre und Schöne“…den Kindern nahe zu bringen. </a:t>
            </a:r>
            <a:endParaRPr lang="de-AT" sz="2800" dirty="0" smtClean="0">
              <a:solidFill>
                <a:srgbClr val="FFFF00"/>
              </a:solidFill>
            </a:endParaRPr>
          </a:p>
          <a:p>
            <a:pPr algn="just"/>
            <a:endParaRPr lang="de-AT" sz="2800" dirty="0" smtClean="0">
              <a:solidFill>
                <a:srgbClr val="FFFF00"/>
              </a:solidFill>
            </a:endParaRPr>
          </a:p>
          <a:p>
            <a:pPr algn="just"/>
            <a:r>
              <a:rPr lang="de-AT" sz="2800" dirty="0" smtClean="0">
                <a:solidFill>
                  <a:srgbClr val="FFFF00"/>
                </a:solidFill>
              </a:rPr>
              <a:t>Dabei </a:t>
            </a:r>
            <a:r>
              <a:rPr lang="de-AT" sz="2800" dirty="0">
                <a:solidFill>
                  <a:srgbClr val="FFFF00"/>
                </a:solidFill>
              </a:rPr>
              <a:t>steht heute das </a:t>
            </a:r>
            <a:r>
              <a:rPr lang="de-AT" sz="2800" dirty="0" smtClean="0">
                <a:solidFill>
                  <a:srgbClr val="FFFF00"/>
                </a:solidFill>
              </a:rPr>
              <a:t> </a:t>
            </a:r>
            <a:r>
              <a:rPr lang="de-AT" sz="2800" dirty="0">
                <a:solidFill>
                  <a:srgbClr val="FFFF00"/>
                </a:solidFill>
              </a:rPr>
              <a:t>Kind als ganzheitliches Wesen im Fokus der Didaktik und Pädagogik. </a:t>
            </a:r>
            <a:endParaRPr lang="de-AT" sz="2800" dirty="0" smtClean="0">
              <a:solidFill>
                <a:srgbClr val="FFFF00"/>
              </a:solidFill>
            </a:endParaRPr>
          </a:p>
          <a:p>
            <a:pPr algn="just"/>
            <a:endParaRPr lang="de-AT" sz="2800" dirty="0" smtClean="0">
              <a:solidFill>
                <a:srgbClr val="FFFF00"/>
              </a:solidFill>
            </a:endParaRPr>
          </a:p>
          <a:p>
            <a:pPr algn="just"/>
            <a:r>
              <a:rPr lang="de-AT" sz="2800" dirty="0" smtClean="0">
                <a:solidFill>
                  <a:srgbClr val="FFFF00"/>
                </a:solidFill>
              </a:rPr>
              <a:t>Dem </a:t>
            </a:r>
            <a:r>
              <a:rPr lang="de-AT" sz="2800" dirty="0">
                <a:solidFill>
                  <a:srgbClr val="FFFF00"/>
                </a:solidFill>
              </a:rPr>
              <a:t>zu Grunde liegt, dass Kinder ernst genommen werden und für den Religionsunterricht gilt im Besondern: als Menschen die bereit sind über sich hinaus zu fragen</a:t>
            </a:r>
            <a:r>
              <a:rPr lang="de-AT" dirty="0">
                <a:solidFill>
                  <a:srgbClr val="FFFF00"/>
                </a:solidFill>
              </a:rPr>
              <a:t>.</a:t>
            </a:r>
            <a:endParaRPr lang="de-DE" dirty="0">
              <a:solidFill>
                <a:srgbClr val="FFFF00"/>
              </a:solidFill>
            </a:endParaRPr>
          </a:p>
        </p:txBody>
      </p:sp>
    </p:spTree>
    <p:extLst>
      <p:ext uri="{BB962C8B-B14F-4D97-AF65-F5344CB8AC3E}">
        <p14:creationId xmlns:p14="http://schemas.microsoft.com/office/powerpoint/2010/main" val="12608225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FFFF00"/>
                </a:solidFill>
              </a:rPr>
              <a:t>Vorbemerkungen</a:t>
            </a:r>
            <a:endParaRPr lang="de-DE" b="1" dirty="0">
              <a:solidFill>
                <a:srgbClr val="FFFF00"/>
              </a:solidFill>
            </a:endParaRPr>
          </a:p>
        </p:txBody>
      </p:sp>
      <p:sp>
        <p:nvSpPr>
          <p:cNvPr id="3" name="Inhaltsplatzhalter 2"/>
          <p:cNvSpPr>
            <a:spLocks noGrp="1"/>
          </p:cNvSpPr>
          <p:nvPr>
            <p:ph idx="1"/>
          </p:nvPr>
        </p:nvSpPr>
        <p:spPr/>
        <p:txBody>
          <a:bodyPr/>
          <a:lstStyle/>
          <a:p>
            <a:pPr algn="just"/>
            <a:r>
              <a:rPr lang="de-AT" sz="2800" dirty="0" smtClean="0">
                <a:solidFill>
                  <a:srgbClr val="FFFF00"/>
                </a:solidFill>
              </a:rPr>
              <a:t>Woher </a:t>
            </a:r>
            <a:r>
              <a:rPr lang="de-AT" sz="2800" dirty="0">
                <a:solidFill>
                  <a:srgbClr val="FFFF00"/>
                </a:solidFill>
              </a:rPr>
              <a:t>komme ich, wohin gehe ich und warum bin ich überhaupt" sind wesentliche Bestandteile des </a:t>
            </a:r>
            <a:r>
              <a:rPr lang="de-AT" sz="2800" dirty="0" smtClean="0">
                <a:solidFill>
                  <a:srgbClr val="FFFF00"/>
                </a:solidFill>
              </a:rPr>
              <a:t>„</a:t>
            </a:r>
            <a:r>
              <a:rPr lang="de-AT" sz="2800" dirty="0" err="1" smtClean="0">
                <a:solidFill>
                  <a:srgbClr val="FFFF00"/>
                </a:solidFill>
              </a:rPr>
              <a:t>Übersich</a:t>
            </a:r>
            <a:r>
              <a:rPr lang="de-AT" sz="2800" dirty="0" smtClean="0">
                <a:solidFill>
                  <a:srgbClr val="FFFF00"/>
                </a:solidFill>
              </a:rPr>
              <a:t>-hinaus-</a:t>
            </a:r>
            <a:r>
              <a:rPr lang="de-AT" sz="2800" dirty="0" err="1" smtClean="0">
                <a:solidFill>
                  <a:srgbClr val="FFFF00"/>
                </a:solidFill>
              </a:rPr>
              <a:t>Transzendentierens</a:t>
            </a:r>
            <a:r>
              <a:rPr lang="de-AT" sz="2800" dirty="0" smtClean="0">
                <a:solidFill>
                  <a:srgbClr val="FFFF00"/>
                </a:solidFill>
              </a:rPr>
              <a:t>“ </a:t>
            </a:r>
            <a:r>
              <a:rPr lang="de-AT" sz="2800" dirty="0">
                <a:solidFill>
                  <a:srgbClr val="FFFF00"/>
                </a:solidFill>
              </a:rPr>
              <a:t>- auch bereits von Kindern im Volksschulalter, wenngleich ihre Sprache andere Worte dafür findet. </a:t>
            </a:r>
            <a:endParaRPr lang="de-AT" sz="2800" dirty="0" smtClean="0">
              <a:solidFill>
                <a:srgbClr val="FFFF00"/>
              </a:solidFill>
            </a:endParaRPr>
          </a:p>
          <a:p>
            <a:pPr algn="just"/>
            <a:r>
              <a:rPr lang="de-AT" sz="2800" dirty="0">
                <a:solidFill>
                  <a:srgbClr val="FFFF00"/>
                </a:solidFill>
              </a:rPr>
              <a:t>Kinder erfahren kleine und große Begegnungen mit Grenzen der menschlichen Existenz - sei es im eigenen Leben oder vermittelt durch Medien. Mit dem Einordnen, Umgehen, sind sie oft sich selbst überlassen.</a:t>
            </a:r>
            <a:endParaRPr lang="de-DE" sz="2800" dirty="0">
              <a:solidFill>
                <a:srgbClr val="FFFF00"/>
              </a:solidFill>
            </a:endParaRPr>
          </a:p>
          <a:p>
            <a:endParaRPr lang="de-DE" dirty="0"/>
          </a:p>
        </p:txBody>
      </p:sp>
    </p:spTree>
    <p:extLst>
      <p:ext uri="{BB962C8B-B14F-4D97-AF65-F5344CB8AC3E}">
        <p14:creationId xmlns:p14="http://schemas.microsoft.com/office/powerpoint/2010/main" val="20141964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FFFF00"/>
                </a:solidFill>
              </a:rPr>
              <a:t>IST ANALYSE</a:t>
            </a:r>
            <a:endParaRPr lang="de-DE" b="1" dirty="0">
              <a:solidFill>
                <a:srgbClr val="FFFF00"/>
              </a:solidFill>
            </a:endParaRPr>
          </a:p>
        </p:txBody>
      </p:sp>
      <p:sp>
        <p:nvSpPr>
          <p:cNvPr id="3" name="Inhaltsplatzhalter 2"/>
          <p:cNvSpPr>
            <a:spLocks noGrp="1"/>
          </p:cNvSpPr>
          <p:nvPr>
            <p:ph idx="1"/>
          </p:nvPr>
        </p:nvSpPr>
        <p:spPr>
          <a:xfrm>
            <a:off x="685800" y="1732223"/>
            <a:ext cx="10820400" cy="4606932"/>
          </a:xfrm>
        </p:spPr>
        <p:txBody>
          <a:bodyPr>
            <a:noAutofit/>
          </a:bodyPr>
          <a:lstStyle/>
          <a:p>
            <a:pPr algn="just"/>
            <a:r>
              <a:rPr lang="de-AT" sz="2800" dirty="0">
                <a:solidFill>
                  <a:srgbClr val="FFFF00"/>
                </a:solidFill>
              </a:rPr>
              <a:t>Anders als noch vor 30 oder 40 Jahren ist nicht mehr vorauszusetzen, dass Kinder  selbstverständlich eine religiöse Vorbildung </a:t>
            </a:r>
            <a:r>
              <a:rPr lang="de-AT" sz="2800" dirty="0" smtClean="0">
                <a:solidFill>
                  <a:srgbClr val="FFFF00"/>
                </a:solidFill>
              </a:rPr>
              <a:t>in </a:t>
            </a:r>
            <a:r>
              <a:rPr lang="de-AT" sz="2800" dirty="0">
                <a:solidFill>
                  <a:srgbClr val="FFFF00"/>
                </a:solidFill>
              </a:rPr>
              <a:t>irgendeiner Art und </a:t>
            </a:r>
            <a:r>
              <a:rPr lang="de-AT" sz="2800" dirty="0" smtClean="0">
                <a:solidFill>
                  <a:srgbClr val="FFFF00"/>
                </a:solidFill>
              </a:rPr>
              <a:t>Weise von </a:t>
            </a:r>
            <a:r>
              <a:rPr lang="de-AT" sz="2800" dirty="0">
                <a:solidFill>
                  <a:srgbClr val="FFFF00"/>
                </a:solidFill>
              </a:rPr>
              <a:t>Zuhause mitbekommen</a:t>
            </a:r>
            <a:r>
              <a:rPr lang="de-AT" sz="2800" dirty="0" smtClean="0">
                <a:solidFill>
                  <a:srgbClr val="FFFF00"/>
                </a:solidFill>
              </a:rPr>
              <a:t>.</a:t>
            </a:r>
            <a:endParaRPr lang="de-DE" sz="2800" dirty="0">
              <a:solidFill>
                <a:srgbClr val="FFFF00"/>
              </a:solidFill>
            </a:endParaRPr>
          </a:p>
          <a:p>
            <a:pPr algn="just"/>
            <a:r>
              <a:rPr lang="de-AT" sz="2800" dirty="0">
                <a:solidFill>
                  <a:srgbClr val="FFFF00"/>
                </a:solidFill>
              </a:rPr>
              <a:t>Im städtischen </a:t>
            </a:r>
            <a:r>
              <a:rPr lang="de-AT" sz="2800" dirty="0" smtClean="0">
                <a:solidFill>
                  <a:srgbClr val="FFFF00"/>
                </a:solidFill>
              </a:rPr>
              <a:t>Raum wie z. B. Wien, </a:t>
            </a:r>
            <a:r>
              <a:rPr lang="de-AT" sz="2800" dirty="0">
                <a:solidFill>
                  <a:srgbClr val="FFFF00"/>
                </a:solidFill>
              </a:rPr>
              <a:t>sinkt die Rate der katholischen Taufen beständig. </a:t>
            </a:r>
            <a:r>
              <a:rPr lang="de-AT" sz="2800" dirty="0" smtClean="0">
                <a:solidFill>
                  <a:srgbClr val="FFFF00"/>
                </a:solidFill>
              </a:rPr>
              <a:t>Jedes 3. Kind wird noch getauft!</a:t>
            </a:r>
          </a:p>
          <a:p>
            <a:pPr algn="just"/>
            <a:r>
              <a:rPr lang="de-AT" sz="2800" dirty="0" smtClean="0">
                <a:solidFill>
                  <a:srgbClr val="FFFF00"/>
                </a:solidFill>
              </a:rPr>
              <a:t>In </a:t>
            </a:r>
            <a:r>
              <a:rPr lang="de-AT" sz="2800" dirty="0">
                <a:solidFill>
                  <a:srgbClr val="FFFF00"/>
                </a:solidFill>
              </a:rPr>
              <a:t>vielen Klassen von </a:t>
            </a:r>
            <a:r>
              <a:rPr lang="de-AT" sz="2800" dirty="0" smtClean="0">
                <a:solidFill>
                  <a:srgbClr val="FFFF00"/>
                </a:solidFill>
              </a:rPr>
              <a:t>VS, NMS </a:t>
            </a:r>
            <a:r>
              <a:rPr lang="de-AT" sz="2800" dirty="0">
                <a:solidFill>
                  <a:srgbClr val="FFFF00"/>
                </a:solidFill>
              </a:rPr>
              <a:t>oder AHS in Wien steht der Anteil der getauften Kinder bereits bei unter 40%. Und auch diese Kinder erleben oft kein alltägliches religiöses Umfeld mehr.</a:t>
            </a:r>
            <a:endParaRPr lang="de-DE" sz="2800" dirty="0">
              <a:solidFill>
                <a:srgbClr val="FFFF00"/>
              </a:solidFill>
            </a:endParaRPr>
          </a:p>
          <a:p>
            <a:pPr algn="just"/>
            <a:endParaRPr lang="de-DE" sz="2800" dirty="0"/>
          </a:p>
        </p:txBody>
      </p:sp>
    </p:spTree>
    <p:extLst>
      <p:ext uri="{BB962C8B-B14F-4D97-AF65-F5344CB8AC3E}">
        <p14:creationId xmlns:p14="http://schemas.microsoft.com/office/powerpoint/2010/main" val="1278871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FFC000"/>
                </a:solidFill>
              </a:rPr>
              <a:t>Neudefinition des RU</a:t>
            </a:r>
            <a:endParaRPr lang="de-DE" b="1" dirty="0">
              <a:solidFill>
                <a:srgbClr val="FFC000"/>
              </a:solidFill>
            </a:endParaRPr>
          </a:p>
        </p:txBody>
      </p:sp>
      <p:sp>
        <p:nvSpPr>
          <p:cNvPr id="3" name="Inhaltsplatzhalter 2"/>
          <p:cNvSpPr>
            <a:spLocks noGrp="1"/>
          </p:cNvSpPr>
          <p:nvPr>
            <p:ph idx="1"/>
          </p:nvPr>
        </p:nvSpPr>
        <p:spPr/>
        <p:txBody>
          <a:bodyPr/>
          <a:lstStyle/>
          <a:p>
            <a:pPr algn="just"/>
            <a:r>
              <a:rPr lang="de-AT" sz="2400" dirty="0">
                <a:solidFill>
                  <a:srgbClr val="FFC000"/>
                </a:solidFill>
              </a:rPr>
              <a:t>Die Definition von Religionsunterricht steht ganz neu </a:t>
            </a:r>
            <a:r>
              <a:rPr lang="de-AT" sz="2400" dirty="0" smtClean="0">
                <a:solidFill>
                  <a:srgbClr val="FFC000"/>
                </a:solidFill>
              </a:rPr>
              <a:t>zur Debatte</a:t>
            </a:r>
            <a:r>
              <a:rPr lang="de-DE" sz="2400" dirty="0">
                <a:solidFill>
                  <a:srgbClr val="FFC000"/>
                </a:solidFill>
              </a:rPr>
              <a:t> </a:t>
            </a:r>
            <a:r>
              <a:rPr lang="de-DE" sz="2400" dirty="0" smtClean="0">
                <a:solidFill>
                  <a:srgbClr val="FFC000"/>
                </a:solidFill>
              </a:rPr>
              <a:t>und muss angesichts der Herausforderung unserer säkular geprägten Welt in der wir leben aktiv geführt werden!</a:t>
            </a:r>
          </a:p>
          <a:p>
            <a:pPr algn="just"/>
            <a:r>
              <a:rPr lang="de-AT" sz="2400" dirty="0">
                <a:solidFill>
                  <a:srgbClr val="FFC000"/>
                </a:solidFill>
              </a:rPr>
              <a:t>Es geht heute nicht mehr nur um Motivation und Methodenvielfalt </a:t>
            </a:r>
            <a:r>
              <a:rPr lang="de-AT" sz="2400" dirty="0" smtClean="0">
                <a:solidFill>
                  <a:srgbClr val="FFC000"/>
                </a:solidFill>
              </a:rPr>
              <a:t>sondern:</a:t>
            </a:r>
          </a:p>
          <a:p>
            <a:pPr algn="just"/>
            <a:r>
              <a:rPr lang="de-AT" sz="2400" dirty="0" smtClean="0">
                <a:solidFill>
                  <a:srgbClr val="FFC000"/>
                </a:solidFill>
              </a:rPr>
              <a:t>um </a:t>
            </a:r>
            <a:r>
              <a:rPr lang="de-AT" sz="2400" dirty="0">
                <a:solidFill>
                  <a:srgbClr val="FFC000"/>
                </a:solidFill>
              </a:rPr>
              <a:t>das Heranbilden von kompetenten und christlich vorgebildeten Kindern - und Jugendlichen in der Folge eines engagierten, initiativen und v.a. Überblick und Orientierung bietenden Religionsunterricht.</a:t>
            </a:r>
            <a:r>
              <a:rPr lang="de-DE" sz="2400" dirty="0">
                <a:solidFill>
                  <a:srgbClr val="FFC000"/>
                </a:solidFill>
              </a:rPr>
              <a:t> </a:t>
            </a:r>
            <a:endParaRPr lang="de-DE" sz="2400" dirty="0" smtClean="0">
              <a:solidFill>
                <a:srgbClr val="FFC000"/>
              </a:solidFill>
            </a:endParaRPr>
          </a:p>
          <a:p>
            <a:endParaRPr lang="de-DE" dirty="0"/>
          </a:p>
        </p:txBody>
      </p:sp>
    </p:spTree>
    <p:extLst>
      <p:ext uri="{BB962C8B-B14F-4D97-AF65-F5344CB8AC3E}">
        <p14:creationId xmlns:p14="http://schemas.microsoft.com/office/powerpoint/2010/main" val="19517388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FFC000"/>
                </a:solidFill>
              </a:rPr>
              <a:t>Neudefinition des RU</a:t>
            </a:r>
            <a:endParaRPr lang="de-DE" b="1" dirty="0"/>
          </a:p>
        </p:txBody>
      </p:sp>
      <p:sp>
        <p:nvSpPr>
          <p:cNvPr id="3" name="Inhaltsplatzhalter 2"/>
          <p:cNvSpPr>
            <a:spLocks noGrp="1"/>
          </p:cNvSpPr>
          <p:nvPr>
            <p:ph idx="1"/>
          </p:nvPr>
        </p:nvSpPr>
        <p:spPr/>
        <p:txBody>
          <a:bodyPr>
            <a:noAutofit/>
          </a:bodyPr>
          <a:lstStyle/>
          <a:p>
            <a:pPr algn="just"/>
            <a:r>
              <a:rPr lang="de-AT" sz="2400" dirty="0" smtClean="0">
                <a:solidFill>
                  <a:srgbClr val="FFC000"/>
                </a:solidFill>
              </a:rPr>
              <a:t>Kinder und Jugendliche </a:t>
            </a:r>
            <a:r>
              <a:rPr lang="de-AT" sz="2400" dirty="0">
                <a:solidFill>
                  <a:srgbClr val="FFC000"/>
                </a:solidFill>
              </a:rPr>
              <a:t>sollen sich in einer Welt zurechtfinden können, in der christliche Inhalte und Werte nicht mehr vordergründig präsent </a:t>
            </a:r>
            <a:r>
              <a:rPr lang="de-AT" sz="2400" dirty="0" smtClean="0">
                <a:solidFill>
                  <a:srgbClr val="FFC000"/>
                </a:solidFill>
              </a:rPr>
              <a:t>sind!</a:t>
            </a:r>
          </a:p>
          <a:p>
            <a:pPr algn="just"/>
            <a:r>
              <a:rPr lang="de-AT" sz="2400" dirty="0" smtClean="0">
                <a:solidFill>
                  <a:srgbClr val="FFC000"/>
                </a:solidFill>
              </a:rPr>
              <a:t> </a:t>
            </a:r>
            <a:r>
              <a:rPr lang="de-AT" sz="2400" dirty="0">
                <a:solidFill>
                  <a:srgbClr val="FFC000"/>
                </a:solidFill>
              </a:rPr>
              <a:t>– und sich doch an ebendiesen anhalten können. Im besten Fall – ein Leben </a:t>
            </a:r>
            <a:r>
              <a:rPr lang="de-AT" sz="2400" dirty="0" smtClean="0">
                <a:solidFill>
                  <a:srgbClr val="FFC000"/>
                </a:solidFill>
              </a:rPr>
              <a:t>lang! </a:t>
            </a:r>
            <a:endParaRPr lang="de-DE" sz="2400" dirty="0">
              <a:solidFill>
                <a:srgbClr val="FFC000"/>
              </a:solidFill>
            </a:endParaRPr>
          </a:p>
          <a:p>
            <a:pPr algn="just"/>
            <a:r>
              <a:rPr lang="de-AT" sz="2400" dirty="0">
                <a:solidFill>
                  <a:srgbClr val="FFC000"/>
                </a:solidFill>
              </a:rPr>
              <a:t>In der Spannung zwischen Katechese und Bildungsauftrag, zwischen persönlichen Begegnung und struktureller Gegebenheit der Schule und inmitten einer Vielfalt von metaphysischen, spirituellen, familiären und sozialen Erfahrungshorizonten steht der </a:t>
            </a:r>
            <a:r>
              <a:rPr lang="de-AT" sz="2400" dirty="0" smtClean="0">
                <a:solidFill>
                  <a:srgbClr val="FFC000"/>
                </a:solidFill>
              </a:rPr>
              <a:t>katholische Religionsunterricht bzw. der christliche Religionsunterricht.</a:t>
            </a:r>
            <a:endParaRPr lang="de-DE" sz="2400" dirty="0">
              <a:solidFill>
                <a:srgbClr val="FFC000"/>
              </a:solidFill>
            </a:endParaRPr>
          </a:p>
        </p:txBody>
      </p:sp>
    </p:spTree>
    <p:extLst>
      <p:ext uri="{BB962C8B-B14F-4D97-AF65-F5344CB8AC3E}">
        <p14:creationId xmlns:p14="http://schemas.microsoft.com/office/powerpoint/2010/main" val="715259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FFC000"/>
                </a:solidFill>
              </a:rPr>
              <a:t>Neudefinition des RU</a:t>
            </a:r>
            <a:endParaRPr lang="de-DE" b="1" dirty="0"/>
          </a:p>
        </p:txBody>
      </p:sp>
      <p:sp>
        <p:nvSpPr>
          <p:cNvPr id="3" name="Inhaltsplatzhalter 2"/>
          <p:cNvSpPr>
            <a:spLocks noGrp="1"/>
          </p:cNvSpPr>
          <p:nvPr>
            <p:ph idx="1"/>
          </p:nvPr>
        </p:nvSpPr>
        <p:spPr>
          <a:xfrm>
            <a:off x="685800" y="1741118"/>
            <a:ext cx="10820400" cy="4477567"/>
          </a:xfrm>
        </p:spPr>
        <p:txBody>
          <a:bodyPr>
            <a:normAutofit fontScale="85000" lnSpcReduction="20000"/>
          </a:bodyPr>
          <a:lstStyle/>
          <a:p>
            <a:pPr algn="just"/>
            <a:r>
              <a:rPr lang="de-AT" sz="2500" b="1" i="1" dirty="0">
                <a:solidFill>
                  <a:srgbClr val="FFFF00"/>
                </a:solidFill>
                <a:latin typeface="Arial" charset="0"/>
                <a:ea typeface="Arial" charset="0"/>
                <a:cs typeface="Arial" charset="0"/>
              </a:rPr>
              <a:t>Hans-Georg </a:t>
            </a:r>
            <a:r>
              <a:rPr lang="de-AT" sz="2500" b="1" i="1" dirty="0" err="1">
                <a:solidFill>
                  <a:srgbClr val="FFFF00"/>
                </a:solidFill>
                <a:latin typeface="Arial" charset="0"/>
                <a:ea typeface="Arial" charset="0"/>
                <a:cs typeface="Arial" charset="0"/>
              </a:rPr>
              <a:t>Zieberts</a:t>
            </a:r>
            <a:r>
              <a:rPr lang="de-AT" sz="2500" b="1" i="1" dirty="0">
                <a:solidFill>
                  <a:srgbClr val="FFFF00"/>
                </a:solidFill>
                <a:latin typeface="Arial" charset="0"/>
                <a:ea typeface="Arial" charset="0"/>
                <a:cs typeface="Arial" charset="0"/>
              </a:rPr>
              <a:t> </a:t>
            </a:r>
            <a:r>
              <a:rPr lang="de-AT" sz="2500" dirty="0">
                <a:solidFill>
                  <a:srgbClr val="FFC000"/>
                </a:solidFill>
                <a:latin typeface="Arial" charset="0"/>
                <a:ea typeface="Arial" charset="0"/>
                <a:cs typeface="Arial" charset="0"/>
              </a:rPr>
              <a:t>fordert von einem „zeitgemäßen Religions-unterricht positive Evaluationsergebnisse zu erbringen, die die dauerhafte Verteidigung des Faches in jedem Fall erleichtern</a:t>
            </a:r>
            <a:r>
              <a:rPr lang="de-AT" sz="2500" dirty="0" smtClean="0">
                <a:solidFill>
                  <a:srgbClr val="FFC000"/>
                </a:solidFill>
                <a:latin typeface="Arial" charset="0"/>
                <a:ea typeface="Arial" charset="0"/>
                <a:cs typeface="Arial" charset="0"/>
              </a:rPr>
              <a:t>“.</a:t>
            </a:r>
            <a:endParaRPr lang="de-DE" sz="2500" dirty="0">
              <a:solidFill>
                <a:srgbClr val="FFC000"/>
              </a:solidFill>
              <a:latin typeface="Arial" charset="0"/>
              <a:ea typeface="Arial" charset="0"/>
              <a:cs typeface="Arial" charset="0"/>
            </a:endParaRPr>
          </a:p>
          <a:p>
            <a:pPr algn="just"/>
            <a:r>
              <a:rPr lang="de-AT" sz="2500" dirty="0" smtClean="0">
                <a:solidFill>
                  <a:srgbClr val="FFC000"/>
                </a:solidFill>
                <a:latin typeface="Arial" charset="0"/>
                <a:ea typeface="Arial" charset="0"/>
                <a:cs typeface="Arial" charset="0"/>
              </a:rPr>
              <a:t>Außerdem stellt der Autor klar, dass der Religionsunterricht, der eben der staatlichen Aufsicht unterliegt, keineswegs als „kirchliche Katechese in Schulräumen“ zu verstehen sei, sondern demgemäß sämtliche Ziele und Inhalte religiöser Bildung im Kontext des schulischen Bildungsanspruches formuliert werden müssen! </a:t>
            </a:r>
          </a:p>
          <a:p>
            <a:pPr algn="just"/>
            <a:r>
              <a:rPr lang="de-AT" sz="2500" b="1" i="1" dirty="0" smtClean="0">
                <a:solidFill>
                  <a:srgbClr val="FFFF00"/>
                </a:solidFill>
                <a:latin typeface="Arial" charset="0"/>
                <a:ea typeface="Arial" charset="0"/>
                <a:cs typeface="Arial" charset="0"/>
              </a:rPr>
              <a:t>Norbert Mette </a:t>
            </a:r>
            <a:r>
              <a:rPr lang="de-AT" sz="2500" dirty="0" smtClean="0">
                <a:solidFill>
                  <a:srgbClr val="FFC000"/>
                </a:solidFill>
                <a:latin typeface="Arial" charset="0"/>
                <a:ea typeface="Arial" charset="0"/>
                <a:cs typeface="Arial" charset="0"/>
              </a:rPr>
              <a:t>bekräftigt diesen Punkt:</a:t>
            </a:r>
            <a:endParaRPr lang="de-DE" sz="2500" dirty="0" smtClean="0">
              <a:solidFill>
                <a:srgbClr val="FFC000"/>
              </a:solidFill>
              <a:latin typeface="Arial" charset="0"/>
              <a:ea typeface="Arial" charset="0"/>
              <a:cs typeface="Arial" charset="0"/>
            </a:endParaRPr>
          </a:p>
          <a:p>
            <a:pPr algn="just"/>
            <a:r>
              <a:rPr lang="de-AT" sz="2500" dirty="0" smtClean="0">
                <a:solidFill>
                  <a:srgbClr val="FFC000"/>
                </a:solidFill>
                <a:latin typeface="Arial" charset="0"/>
                <a:ea typeface="Arial" charset="0"/>
                <a:cs typeface="Arial" charset="0"/>
              </a:rPr>
              <a:t>Geht es in der kirchlichen Katechese vorrangig um Religion im Sinne des Glaubens, so gehe es in der Schule um Religion im Sinne des Verstehens, gehe es um die Entwicklung von so etwas wie „religiöser Urteilskraft“. </a:t>
            </a:r>
          </a:p>
          <a:p>
            <a:pPr algn="just"/>
            <a:r>
              <a:rPr lang="de-AT" sz="2500" dirty="0" smtClean="0">
                <a:solidFill>
                  <a:srgbClr val="FFC000"/>
                </a:solidFill>
                <a:latin typeface="Arial" charset="0"/>
                <a:ea typeface="Arial" charset="0"/>
                <a:cs typeface="Arial" charset="0"/>
              </a:rPr>
              <a:t>Dementsprechend sei der Stoff so aufzubereiten, dass den Kindern ein reflexiver Umgang damit ermöglicht werde, „so dass sie ihre eigene Nähe oder Distanz dazu selbst bestimmen können“.</a:t>
            </a:r>
            <a:endParaRPr lang="de-DE" sz="1300" dirty="0" smtClean="0">
              <a:solidFill>
                <a:srgbClr val="FFC000"/>
              </a:solidFill>
              <a:latin typeface="Arial" charset="0"/>
              <a:ea typeface="Arial" charset="0"/>
              <a:cs typeface="Arial" charset="0"/>
            </a:endParaRPr>
          </a:p>
          <a:p>
            <a:pPr marL="0" indent="0">
              <a:buNone/>
            </a:pPr>
            <a:r>
              <a:rPr lang="de-AT" sz="1300" dirty="0" smtClean="0">
                <a:solidFill>
                  <a:srgbClr val="FFFF00"/>
                </a:solidFill>
              </a:rPr>
              <a:t>Hans </a:t>
            </a:r>
            <a:r>
              <a:rPr lang="de-AT" sz="1300" dirty="0">
                <a:solidFill>
                  <a:srgbClr val="FFFF00"/>
                </a:solidFill>
              </a:rPr>
              <a:t>Georg </a:t>
            </a:r>
            <a:r>
              <a:rPr lang="de-AT" sz="1300" dirty="0" err="1">
                <a:solidFill>
                  <a:srgbClr val="FFFF00"/>
                </a:solidFill>
              </a:rPr>
              <a:t>Ziebertz</a:t>
            </a:r>
            <a:r>
              <a:rPr lang="de-AT" sz="1300" dirty="0">
                <a:solidFill>
                  <a:srgbClr val="FFFF00"/>
                </a:solidFill>
              </a:rPr>
              <a:t>: Wer initiiert religiöse Lernprozesse? Rolle und Person der Religionslehrerinnen und Religionslehrer, </a:t>
            </a:r>
            <a:r>
              <a:rPr lang="de-AT" sz="1300" dirty="0" smtClean="0">
                <a:solidFill>
                  <a:srgbClr val="FFFF00"/>
                </a:solidFill>
              </a:rPr>
              <a:t>184 ff.</a:t>
            </a:r>
            <a:endParaRPr lang="de-DE" sz="1300" dirty="0">
              <a:solidFill>
                <a:srgbClr val="FFFF00"/>
              </a:solidFill>
            </a:endParaRPr>
          </a:p>
          <a:p>
            <a:pPr marL="0" indent="0">
              <a:lnSpc>
                <a:spcPct val="120000"/>
              </a:lnSpc>
              <a:buNone/>
            </a:pPr>
            <a:r>
              <a:rPr lang="de-AT" sz="1200" dirty="0">
                <a:solidFill>
                  <a:srgbClr val="FFFF00"/>
                </a:solidFill>
              </a:rPr>
              <a:t>Norbert Mette, Zum Beruf und Selbstverständnis von Religionslehrern und –</a:t>
            </a:r>
            <a:r>
              <a:rPr lang="de-AT" sz="1200" dirty="0" err="1">
                <a:solidFill>
                  <a:srgbClr val="FFFF00"/>
                </a:solidFill>
              </a:rPr>
              <a:t>lehrerinnen</a:t>
            </a:r>
            <a:r>
              <a:rPr lang="de-AT" sz="1200" dirty="0">
                <a:solidFill>
                  <a:srgbClr val="FFFF00"/>
                </a:solidFill>
              </a:rPr>
              <a:t> im Kontext aktueller Entwicklungen in Gesellschaft und Schule, sowie Religion und Kirche. 135.</a:t>
            </a:r>
            <a:r>
              <a:rPr lang="de-DE" sz="1200" dirty="0">
                <a:solidFill>
                  <a:srgbClr val="FFFF00"/>
                </a:solidFill>
              </a:rPr>
              <a:t> </a:t>
            </a:r>
            <a:endParaRPr lang="de-DE" sz="1300" dirty="0">
              <a:solidFill>
                <a:srgbClr val="FFFF00"/>
              </a:solidFill>
            </a:endParaRPr>
          </a:p>
        </p:txBody>
      </p:sp>
    </p:spTree>
    <p:extLst>
      <p:ext uri="{BB962C8B-B14F-4D97-AF65-F5344CB8AC3E}">
        <p14:creationId xmlns:p14="http://schemas.microsoft.com/office/powerpoint/2010/main" val="5830585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95600" y="805469"/>
            <a:ext cx="8610600" cy="1293028"/>
          </a:xfrm>
        </p:spPr>
        <p:txBody>
          <a:bodyPr/>
          <a:lstStyle/>
          <a:p>
            <a:r>
              <a:rPr lang="de-DE" b="1" dirty="0" smtClean="0">
                <a:solidFill>
                  <a:srgbClr val="FFC000"/>
                </a:solidFill>
              </a:rPr>
              <a:t>Anliegen des RU</a:t>
            </a:r>
            <a:endParaRPr lang="de-DE" b="1" dirty="0">
              <a:solidFill>
                <a:srgbClr val="FFC000"/>
              </a:solidFill>
            </a:endParaRPr>
          </a:p>
        </p:txBody>
      </p:sp>
      <p:sp>
        <p:nvSpPr>
          <p:cNvPr id="3" name="Inhaltsplatzhalter 2"/>
          <p:cNvSpPr>
            <a:spLocks noGrp="1"/>
          </p:cNvSpPr>
          <p:nvPr>
            <p:ph idx="1"/>
          </p:nvPr>
        </p:nvSpPr>
        <p:spPr>
          <a:xfrm>
            <a:off x="685800" y="2194560"/>
            <a:ext cx="10820400" cy="4331500"/>
          </a:xfrm>
        </p:spPr>
        <p:txBody>
          <a:bodyPr>
            <a:noAutofit/>
          </a:bodyPr>
          <a:lstStyle/>
          <a:p>
            <a:pPr algn="just"/>
            <a:r>
              <a:rPr lang="de-AT" sz="2400" dirty="0" smtClean="0">
                <a:solidFill>
                  <a:srgbClr val="FFC000"/>
                </a:solidFill>
              </a:rPr>
              <a:t>Schülerinnen </a:t>
            </a:r>
            <a:r>
              <a:rPr lang="de-AT" sz="2400" dirty="0" smtClean="0">
                <a:solidFill>
                  <a:srgbClr val="FFC000"/>
                </a:solidFill>
              </a:rPr>
              <a:t>und Schüler </a:t>
            </a:r>
            <a:r>
              <a:rPr lang="de-AT" sz="2400" dirty="0">
                <a:solidFill>
                  <a:srgbClr val="FFC000"/>
                </a:solidFill>
              </a:rPr>
              <a:t>zum Nachdenken zu bringen, auf Dimensionen ihres Lebens zu stoßen, die unter dem Vordergründigen ihres Alltags verborgen sind, Entdeckungen einer religiösen Wirklichkeit machen zu lassen</a:t>
            </a:r>
            <a:r>
              <a:rPr lang="de-AT" sz="2400" dirty="0" smtClean="0">
                <a:solidFill>
                  <a:srgbClr val="FFC000"/>
                </a:solidFill>
              </a:rPr>
              <a:t>,</a:t>
            </a:r>
          </a:p>
          <a:p>
            <a:pPr algn="just"/>
            <a:r>
              <a:rPr lang="de-AT" sz="2400" dirty="0" smtClean="0">
                <a:solidFill>
                  <a:srgbClr val="FFC000"/>
                </a:solidFill>
              </a:rPr>
              <a:t> </a:t>
            </a:r>
            <a:r>
              <a:rPr lang="de-AT" sz="2400" dirty="0">
                <a:solidFill>
                  <a:srgbClr val="FFC000"/>
                </a:solidFill>
              </a:rPr>
              <a:t>die Neugier nach dem geheimnisvollen Grund und Ziel unseres Daseins zu wecken</a:t>
            </a:r>
            <a:r>
              <a:rPr lang="de-AT" sz="2400" dirty="0" smtClean="0">
                <a:solidFill>
                  <a:srgbClr val="FFC000"/>
                </a:solidFill>
              </a:rPr>
              <a:t>, …</a:t>
            </a:r>
          </a:p>
          <a:p>
            <a:pPr algn="just"/>
            <a:r>
              <a:rPr lang="de-AT" sz="2400" dirty="0" smtClean="0">
                <a:solidFill>
                  <a:srgbClr val="FFC000"/>
                </a:solidFill>
              </a:rPr>
              <a:t> </a:t>
            </a:r>
            <a:r>
              <a:rPr lang="de-AT" sz="2400" dirty="0">
                <a:solidFill>
                  <a:srgbClr val="FFC000"/>
                </a:solidFill>
              </a:rPr>
              <a:t>zum Umgang mit Religiosität und Religion, auch der anderer, zu </a:t>
            </a:r>
            <a:r>
              <a:rPr lang="de-AT" sz="2400" dirty="0" smtClean="0">
                <a:solidFill>
                  <a:srgbClr val="FFC000"/>
                </a:solidFill>
              </a:rPr>
              <a:t>befähigen…</a:t>
            </a:r>
          </a:p>
          <a:p>
            <a:pPr algn="just"/>
            <a:r>
              <a:rPr lang="de-AT" sz="2400" dirty="0" smtClean="0">
                <a:solidFill>
                  <a:srgbClr val="FFC000"/>
                </a:solidFill>
              </a:rPr>
              <a:t> </a:t>
            </a:r>
            <a:r>
              <a:rPr lang="de-AT" sz="2400" dirty="0">
                <a:solidFill>
                  <a:srgbClr val="FFC000"/>
                </a:solidFill>
              </a:rPr>
              <a:t>und die eigene Entscheidung hinsichtlich der eigenen Lebensentscheidung zu fördern, ist </a:t>
            </a:r>
            <a:r>
              <a:rPr lang="de-AT" sz="2400" dirty="0" smtClean="0">
                <a:solidFill>
                  <a:srgbClr val="FFC000"/>
                </a:solidFill>
              </a:rPr>
              <a:t>das </a:t>
            </a:r>
            <a:r>
              <a:rPr lang="de-AT" sz="2400" dirty="0" smtClean="0">
                <a:solidFill>
                  <a:srgbClr val="FFC000"/>
                </a:solidFill>
              </a:rPr>
              <a:t>wesentliches </a:t>
            </a:r>
            <a:r>
              <a:rPr lang="de-AT" sz="2400" dirty="0">
                <a:solidFill>
                  <a:srgbClr val="FFC000"/>
                </a:solidFill>
              </a:rPr>
              <a:t>Anliegen</a:t>
            </a:r>
            <a:r>
              <a:rPr lang="de-AT" sz="2400" dirty="0" smtClean="0">
                <a:solidFill>
                  <a:srgbClr val="FFC000"/>
                </a:solidFill>
              </a:rPr>
              <a:t>.</a:t>
            </a:r>
          </a:p>
          <a:p>
            <a:pPr algn="just"/>
            <a:r>
              <a:rPr lang="de-AT" sz="2400" dirty="0" smtClean="0">
                <a:solidFill>
                  <a:srgbClr val="FFC000"/>
                </a:solidFill>
              </a:rPr>
              <a:t>Vgl. </a:t>
            </a:r>
            <a:r>
              <a:rPr lang="de-DE" sz="2400" dirty="0" smtClean="0">
                <a:solidFill>
                  <a:srgbClr val="FFC000"/>
                </a:solidFill>
              </a:rPr>
              <a:t> </a:t>
            </a:r>
            <a:r>
              <a:rPr lang="de-AT" sz="2400" dirty="0" smtClean="0">
                <a:solidFill>
                  <a:srgbClr val="FFC000"/>
                </a:solidFill>
              </a:rPr>
              <a:t>Mette</a:t>
            </a:r>
            <a:r>
              <a:rPr lang="de-AT" sz="2400" dirty="0">
                <a:solidFill>
                  <a:srgbClr val="FFC000"/>
                </a:solidFill>
              </a:rPr>
              <a:t>, 134f.</a:t>
            </a:r>
            <a:endParaRPr lang="de-DE" sz="2400" dirty="0">
              <a:solidFill>
                <a:srgbClr val="FFC000"/>
              </a:solidFill>
            </a:endParaRPr>
          </a:p>
        </p:txBody>
      </p:sp>
    </p:spTree>
    <p:extLst>
      <p:ext uri="{BB962C8B-B14F-4D97-AF65-F5344CB8AC3E}">
        <p14:creationId xmlns:p14="http://schemas.microsoft.com/office/powerpoint/2010/main" val="7830264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FFC000"/>
                </a:solidFill>
              </a:rPr>
              <a:t>Was soll der RU leisten?</a:t>
            </a:r>
            <a:endParaRPr lang="de-DE" b="1" dirty="0">
              <a:solidFill>
                <a:srgbClr val="FFC000"/>
              </a:solidFill>
            </a:endParaRPr>
          </a:p>
        </p:txBody>
      </p:sp>
      <p:sp>
        <p:nvSpPr>
          <p:cNvPr id="3" name="Inhaltsplatzhalter 2"/>
          <p:cNvSpPr>
            <a:spLocks noGrp="1"/>
          </p:cNvSpPr>
          <p:nvPr>
            <p:ph idx="1"/>
          </p:nvPr>
        </p:nvSpPr>
        <p:spPr/>
        <p:txBody>
          <a:bodyPr>
            <a:normAutofit/>
          </a:bodyPr>
          <a:lstStyle/>
          <a:p>
            <a:pPr marL="514350" lvl="0" indent="-514350" algn="just">
              <a:buFont typeface="+mj-lt"/>
              <a:buAutoNum type="romanUcPeriod"/>
            </a:pPr>
            <a:r>
              <a:rPr lang="de-AT" dirty="0">
                <a:solidFill>
                  <a:srgbClr val="FFC000"/>
                </a:solidFill>
              </a:rPr>
              <a:t>Er muss die Kompetenz des einzelnen Kindes ernst nehmen und fördern</a:t>
            </a:r>
            <a:r>
              <a:rPr lang="de-AT" dirty="0" smtClean="0">
                <a:solidFill>
                  <a:srgbClr val="FFC000"/>
                </a:solidFill>
              </a:rPr>
              <a:t>.</a:t>
            </a:r>
            <a:endParaRPr lang="de-DE" dirty="0">
              <a:solidFill>
                <a:srgbClr val="FFC000"/>
              </a:solidFill>
            </a:endParaRPr>
          </a:p>
          <a:p>
            <a:pPr marL="514350" lvl="0" indent="-514350" algn="just">
              <a:buFont typeface="+mj-lt"/>
              <a:buAutoNum type="romanUcPeriod"/>
            </a:pPr>
            <a:r>
              <a:rPr lang="de-AT" dirty="0">
                <a:solidFill>
                  <a:srgbClr val="FFC000"/>
                </a:solidFill>
              </a:rPr>
              <a:t>Er muss auf die situative Gegebenheit der Zusammensetzung der Klasse im </a:t>
            </a:r>
            <a:r>
              <a:rPr lang="de-AT" dirty="0" smtClean="0">
                <a:solidFill>
                  <a:srgbClr val="FFC000"/>
                </a:solidFill>
              </a:rPr>
              <a:t>„Hier </a:t>
            </a:r>
            <a:r>
              <a:rPr lang="de-AT" dirty="0">
                <a:solidFill>
                  <a:srgbClr val="FFC000"/>
                </a:solidFill>
              </a:rPr>
              <a:t>und </a:t>
            </a:r>
            <a:r>
              <a:rPr lang="de-AT" dirty="0" smtClean="0">
                <a:solidFill>
                  <a:srgbClr val="FFC000"/>
                </a:solidFill>
              </a:rPr>
              <a:t>Jetzt“ </a:t>
            </a:r>
            <a:r>
              <a:rPr lang="de-AT" dirty="0">
                <a:solidFill>
                  <a:srgbClr val="FFC000"/>
                </a:solidFill>
              </a:rPr>
              <a:t>Rücksicht </a:t>
            </a:r>
            <a:r>
              <a:rPr lang="de-AT" dirty="0" smtClean="0">
                <a:solidFill>
                  <a:srgbClr val="FFC000"/>
                </a:solidFill>
              </a:rPr>
              <a:t>nehmen.</a:t>
            </a:r>
            <a:r>
              <a:rPr lang="de-AT" dirty="0">
                <a:solidFill>
                  <a:srgbClr val="FFC000"/>
                </a:solidFill>
              </a:rPr>
              <a:t> </a:t>
            </a:r>
            <a:endParaRPr lang="de-DE" dirty="0">
              <a:solidFill>
                <a:srgbClr val="FFC000"/>
              </a:solidFill>
            </a:endParaRPr>
          </a:p>
          <a:p>
            <a:pPr marL="514350" lvl="0" indent="-514350" algn="just">
              <a:buFont typeface="+mj-lt"/>
              <a:buAutoNum type="romanUcPeriod"/>
            </a:pPr>
            <a:r>
              <a:rPr lang="de-AT" dirty="0">
                <a:solidFill>
                  <a:srgbClr val="FFC000"/>
                </a:solidFill>
              </a:rPr>
              <a:t>Er muss die Fähigkeiten der Kinder zu sozialem Miteinander aufgrund von christlichem Selbstverständnis fördern</a:t>
            </a:r>
            <a:r>
              <a:rPr lang="de-AT" dirty="0" smtClean="0">
                <a:solidFill>
                  <a:srgbClr val="FFC000"/>
                </a:solidFill>
              </a:rPr>
              <a:t>. -&gt; </a:t>
            </a:r>
            <a:r>
              <a:rPr lang="de-AT" dirty="0">
                <a:solidFill>
                  <a:srgbClr val="FFC000"/>
                </a:solidFill>
              </a:rPr>
              <a:t>Jesus als Freund und Vorbild der Kinder steht im Mittelpunkt jedes Religions-Unterricht-Geschehens</a:t>
            </a:r>
            <a:r>
              <a:rPr lang="de-AT" dirty="0" smtClean="0">
                <a:solidFill>
                  <a:srgbClr val="FFC000"/>
                </a:solidFill>
              </a:rPr>
              <a:t>.</a:t>
            </a:r>
            <a:endParaRPr lang="de-DE" dirty="0">
              <a:solidFill>
                <a:srgbClr val="FFC000"/>
              </a:solidFill>
            </a:endParaRPr>
          </a:p>
          <a:p>
            <a:pPr marL="514350" indent="-514350" algn="just">
              <a:buFont typeface="+mj-lt"/>
              <a:buAutoNum type="romanUcPeriod"/>
            </a:pPr>
            <a:r>
              <a:rPr lang="de-AT" dirty="0">
                <a:solidFill>
                  <a:srgbClr val="FFC000"/>
                </a:solidFill>
              </a:rPr>
              <a:t>Er muss berücksichtigen, wie unterschiedlich die Ausgangserfahrungen auch sein mögen, dass alle (katholischen) Kinder ein Recht darauf haben, in die Geheimnisse und Wahrheiten, in die Traditionen und Schätze ihrer Religion eingeführt werden</a:t>
            </a:r>
            <a:r>
              <a:rPr lang="de-DE" dirty="0">
                <a:solidFill>
                  <a:srgbClr val="FFC000"/>
                </a:solidFill>
              </a:rPr>
              <a:t> </a:t>
            </a:r>
          </a:p>
        </p:txBody>
      </p:sp>
    </p:spTree>
    <p:extLst>
      <p:ext uri="{BB962C8B-B14F-4D97-AF65-F5344CB8AC3E}">
        <p14:creationId xmlns:p14="http://schemas.microsoft.com/office/powerpoint/2010/main" val="971842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theme/theme1.xml><?xml version="1.0" encoding="utf-8"?>
<a:theme xmlns:a="http://schemas.openxmlformats.org/drawingml/2006/main" name="Kondensstreifen">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Kondensstreifen </Template>
  <TotalTime>0</TotalTime>
  <Words>899</Words>
  <Application>Microsoft Office PowerPoint</Application>
  <PresentationFormat>Breitbild</PresentationFormat>
  <Paragraphs>57</Paragraphs>
  <Slides>12</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12</vt:i4>
      </vt:variant>
    </vt:vector>
  </HeadingPairs>
  <TitlesOfParts>
    <vt:vector size="17" baseType="lpstr">
      <vt:lpstr>Arial</vt:lpstr>
      <vt:lpstr>Calibri</vt:lpstr>
      <vt:lpstr>Century Gothic</vt:lpstr>
      <vt:lpstr>Mangal</vt:lpstr>
      <vt:lpstr>Kondensstreifen</vt:lpstr>
      <vt:lpstr>Religionsunterricht Heute ?!?</vt:lpstr>
      <vt:lpstr>Vorbemerkungen</vt:lpstr>
      <vt:lpstr>Vorbemerkungen</vt:lpstr>
      <vt:lpstr>IST ANALYSE</vt:lpstr>
      <vt:lpstr>Neudefinition des RU</vt:lpstr>
      <vt:lpstr>Neudefinition des RU</vt:lpstr>
      <vt:lpstr>Neudefinition des RU</vt:lpstr>
      <vt:lpstr>Anliegen des RU</vt:lpstr>
      <vt:lpstr>Was soll der RU leisten?</vt:lpstr>
      <vt:lpstr>Ziel des RU</vt:lpstr>
      <vt:lpstr>Anspruch an RU –Lehrerinnen und Lehrer</vt:lpstr>
      <vt:lpstr>Anspruch an RU- Lehrerinnen und Lehrer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Religionsunterricht Heute ?!?</dc:title>
  <dc:creator>Patrik Heykman</dc:creator>
  <cp:lastModifiedBy>Patrik Heykman</cp:lastModifiedBy>
  <cp:revision>14</cp:revision>
  <dcterms:created xsi:type="dcterms:W3CDTF">2016-10-02T18:39:33Z</dcterms:created>
  <dcterms:modified xsi:type="dcterms:W3CDTF">2017-11-12T22:06:04Z</dcterms:modified>
</cp:coreProperties>
</file>